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6" r:id="rId1"/>
  </p:sldMasterIdLst>
  <p:notesMasterIdLst>
    <p:notesMasterId r:id="rId28"/>
  </p:notesMasterIdLst>
  <p:sldIdLst>
    <p:sldId id="256" r:id="rId2"/>
    <p:sldId id="257" r:id="rId3"/>
    <p:sldId id="258" r:id="rId4"/>
    <p:sldId id="265" r:id="rId5"/>
    <p:sldId id="280" r:id="rId6"/>
    <p:sldId id="287" r:id="rId7"/>
    <p:sldId id="266" r:id="rId8"/>
    <p:sldId id="288" r:id="rId9"/>
    <p:sldId id="279" r:id="rId10"/>
    <p:sldId id="277" r:id="rId11"/>
    <p:sldId id="290" r:id="rId12"/>
    <p:sldId id="271" r:id="rId13"/>
    <p:sldId id="275" r:id="rId14"/>
    <p:sldId id="267" r:id="rId15"/>
    <p:sldId id="282" r:id="rId16"/>
    <p:sldId id="281" r:id="rId17"/>
    <p:sldId id="268" r:id="rId18"/>
    <p:sldId id="286" r:id="rId19"/>
    <p:sldId id="270" r:id="rId20"/>
    <p:sldId id="283" r:id="rId21"/>
    <p:sldId id="284" r:id="rId22"/>
    <p:sldId id="289" r:id="rId23"/>
    <p:sldId id="272" r:id="rId24"/>
    <p:sldId id="273" r:id="rId25"/>
    <p:sldId id="274" r:id="rId26"/>
    <p:sldId id="285"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clrMode="bw"/>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10" autoAdjust="0"/>
    <p:restoredTop sz="94660"/>
  </p:normalViewPr>
  <p:slideViewPr>
    <p:cSldViewPr snapToGrid="0" snapToObjects="1">
      <p:cViewPr varScale="1">
        <p:scale>
          <a:sx n="111" d="100"/>
          <a:sy n="111" d="100"/>
        </p:scale>
        <p:origin x="-3368"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E53B2B-F6F7-0343-BFEF-BBD33A1785E9}" type="datetimeFigureOut">
              <a:rPr lang="en-US" smtClean="0"/>
              <a:pPr/>
              <a:t>11/10/14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959C03-3C85-8842-86A3-28AD72E7516B}" type="slidenum">
              <a:rPr lang="en-US" smtClean="0"/>
              <a:pPr/>
              <a:t>‹#›</a:t>
            </a:fld>
            <a:endParaRPr lang="en-US"/>
          </a:p>
        </p:txBody>
      </p:sp>
    </p:spTree>
    <p:extLst>
      <p:ext uri="{BB962C8B-B14F-4D97-AF65-F5344CB8AC3E}">
        <p14:creationId xmlns:p14="http://schemas.microsoft.com/office/powerpoint/2010/main" val="163117009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51959C03-3C85-8842-86A3-28AD72E7516B}"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Your</a:t>
            </a:r>
            <a:r>
              <a:rPr lang="en-US" baseline="0" dirty="0" smtClean="0"/>
              <a:t> child may start considering colleges very early in their high school careers especially if they are being actively recruited for sports and extra curricular activities.  That said most students really start looking at schools their Junior year when they have a better idea of where they stand academically, what their PSAT and SAT scores are what areas interest them.  Things your </a:t>
            </a:r>
            <a:r>
              <a:rPr lang="en-US" baseline="0" dirty="0" err="1" smtClean="0"/>
              <a:t>chlld</a:t>
            </a:r>
            <a:r>
              <a:rPr lang="en-US" baseline="0" dirty="0" smtClean="0"/>
              <a:t> should consider are would they feel more comfortable in a small college (2500 or less),  a medium size or a large university with the whole football team  /stadium lifestyle tail gates etc….  What part of the country are they interested in living for 4 years plus?  Warm climate or do they hate the heat?  North East, South west? Mid West? South East./ How far from home do you want them to go?  How much are you willing to pay for transportation several times a </a:t>
            </a:r>
            <a:r>
              <a:rPr lang="en-US" baseline="0" dirty="0" err="1" smtClean="0"/>
              <a:t>year..thx</a:t>
            </a:r>
            <a:r>
              <a:rPr lang="en-US" baseline="0" dirty="0" smtClean="0"/>
              <a:t> giving, spring break etc…</a:t>
            </a:r>
            <a:endParaRPr lang="en-US" dirty="0"/>
          </a:p>
        </p:txBody>
      </p:sp>
      <p:sp>
        <p:nvSpPr>
          <p:cNvPr id="4" name="Slide Number Placeholder 3"/>
          <p:cNvSpPr>
            <a:spLocks noGrp="1"/>
          </p:cNvSpPr>
          <p:nvPr>
            <p:ph type="sldNum" sz="quarter" idx="10"/>
          </p:nvPr>
        </p:nvSpPr>
        <p:spPr/>
        <p:txBody>
          <a:bodyPr/>
          <a:lstStyle/>
          <a:p>
            <a:fld id="{51959C03-3C85-8842-86A3-28AD72E7516B}"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 great tools to help you narrow</a:t>
            </a:r>
            <a:r>
              <a:rPr lang="en-US" baseline="0" dirty="0" smtClean="0"/>
              <a:t> this DAUNTING task are. </a:t>
            </a:r>
            <a:r>
              <a:rPr lang="en-US" baseline="0" dirty="0" err="1" smtClean="0"/>
              <a:t>Naviance</a:t>
            </a:r>
            <a:r>
              <a:rPr lang="en-US" baseline="0" dirty="0" smtClean="0"/>
              <a:t>: Guidance </a:t>
            </a:r>
            <a:r>
              <a:rPr lang="en-US" baseline="0" dirty="0" err="1" smtClean="0"/>
              <a:t>Deparmente</a:t>
            </a:r>
            <a:r>
              <a:rPr lang="en-US" baseline="0" dirty="0" smtClean="0"/>
              <a:t>  Fiske:  Rates some of the best colleges in the country with great insider info like what campus is like: traditional modern, condition of the dorms even how much of party school it is.  Gives you median SAT ATC scores/ GPA Strongest programs of study engineering, Marine Biology.  If you have a student with special needs /learning disabilities a great guide that give the above info plus information on the best special education programs </a:t>
            </a:r>
            <a:r>
              <a:rPr lang="en-US" baseline="0" dirty="0" err="1" smtClean="0"/>
              <a:t>avialable</a:t>
            </a:r>
            <a:r>
              <a:rPr lang="en-US" baseline="0" dirty="0" smtClean="0"/>
              <a:t> in colleges across the </a:t>
            </a:r>
            <a:r>
              <a:rPr lang="en-US" baseline="0" dirty="0" err="1" smtClean="0"/>
              <a:t>coountry</a:t>
            </a:r>
            <a:r>
              <a:rPr lang="en-US" baseline="0" dirty="0" smtClean="0"/>
              <a:t>…best learning centers, in class support</a:t>
            </a:r>
            <a:endParaRPr lang="en-US" dirty="0"/>
          </a:p>
        </p:txBody>
      </p:sp>
      <p:sp>
        <p:nvSpPr>
          <p:cNvPr id="4" name="Slide Number Placeholder 3"/>
          <p:cNvSpPr>
            <a:spLocks noGrp="1"/>
          </p:cNvSpPr>
          <p:nvPr>
            <p:ph type="sldNum" sz="quarter" idx="10"/>
          </p:nvPr>
        </p:nvSpPr>
        <p:spPr/>
        <p:txBody>
          <a:bodyPr/>
          <a:lstStyle/>
          <a:p>
            <a:fld id="{51959C03-3C85-8842-86A3-28AD72E7516B}"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order to really choose the schools that</a:t>
            </a:r>
            <a:r>
              <a:rPr lang="en-US" baseline="0" dirty="0" smtClean="0"/>
              <a:t> are appropriate for your child and that they can most </a:t>
            </a:r>
            <a:r>
              <a:rPr lang="en-US" baseline="0" dirty="0" err="1" smtClean="0"/>
              <a:t>liekly</a:t>
            </a:r>
            <a:r>
              <a:rPr lang="en-US" baseline="0" dirty="0" smtClean="0"/>
              <a:t> get  into I found it helpful to have your child  take the SAT at least once by the end of Junior year so you have an idea of ball park of their scores </a:t>
            </a:r>
            <a:r>
              <a:rPr lang="en-US" baseline="0" dirty="0" err="1" smtClean="0"/>
              <a:t>bc</a:t>
            </a:r>
            <a:r>
              <a:rPr lang="en-US" baseline="0" dirty="0" smtClean="0"/>
              <a:t> .  </a:t>
            </a:r>
            <a:endParaRPr lang="en-US" dirty="0"/>
          </a:p>
        </p:txBody>
      </p:sp>
      <p:sp>
        <p:nvSpPr>
          <p:cNvPr id="4" name="Slide Number Placeholder 3"/>
          <p:cNvSpPr>
            <a:spLocks noGrp="1"/>
          </p:cNvSpPr>
          <p:nvPr>
            <p:ph type="sldNum" sz="quarter" idx="10"/>
          </p:nvPr>
        </p:nvSpPr>
        <p:spPr/>
        <p:txBody>
          <a:bodyPr/>
          <a:lstStyle/>
          <a:p>
            <a:fld id="{51959C03-3C85-8842-86A3-28AD72E7516B}"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Resume,</a:t>
            </a:r>
            <a:r>
              <a:rPr lang="en-US" baseline="0" dirty="0" smtClean="0"/>
              <a:t> parent brag sheet, student </a:t>
            </a:r>
            <a:r>
              <a:rPr lang="en-US" baseline="0" dirty="0" err="1" smtClean="0"/>
              <a:t>questionaire</a:t>
            </a:r>
            <a:r>
              <a:rPr lang="en-US" baseline="0" dirty="0" smtClean="0"/>
              <a:t> used for your guidance </a:t>
            </a:r>
            <a:r>
              <a:rPr lang="en-US" baseline="0" dirty="0" err="1" smtClean="0"/>
              <a:t>coundelor</a:t>
            </a:r>
            <a:r>
              <a:rPr lang="en-US" baseline="0" dirty="0" smtClean="0"/>
              <a:t> to </a:t>
            </a:r>
            <a:r>
              <a:rPr lang="en-US" baseline="0" dirty="0" err="1" smtClean="0"/>
              <a:t>wirite</a:t>
            </a:r>
            <a:r>
              <a:rPr lang="en-US" baseline="0" dirty="0" smtClean="0"/>
              <a:t> yours </a:t>
            </a:r>
            <a:r>
              <a:rPr lang="en-US" baseline="0" dirty="0" err="1" smtClean="0"/>
              <a:t>childs</a:t>
            </a:r>
            <a:r>
              <a:rPr lang="en-US" baseline="0" dirty="0" smtClean="0"/>
              <a:t> letter of recommendation </a:t>
            </a:r>
            <a:endParaRPr lang="en-US" dirty="0"/>
          </a:p>
        </p:txBody>
      </p:sp>
      <p:sp>
        <p:nvSpPr>
          <p:cNvPr id="4" name="Slide Number Placeholder 3"/>
          <p:cNvSpPr>
            <a:spLocks noGrp="1"/>
          </p:cNvSpPr>
          <p:nvPr>
            <p:ph type="sldNum" sz="quarter" idx="10"/>
          </p:nvPr>
        </p:nvSpPr>
        <p:spPr/>
        <p:txBody>
          <a:bodyPr/>
          <a:lstStyle/>
          <a:p>
            <a:fld id="{51959C03-3C85-8842-86A3-28AD72E7516B}" type="slidenum">
              <a:rPr lang="en-US" smtClean="0"/>
              <a:pPr/>
              <a:t>17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1959C03-3C85-8842-86A3-28AD72E7516B}" type="slidenum">
              <a:rPr lang="en-US" smtClean="0"/>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0D7527-92B3-4848-8A10-7F94309CCD2F}" type="datetimeFigureOut">
              <a:rPr lang="en-US" smtClean="0"/>
              <a:pPr/>
              <a:t>11/10/14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BBC35B-A44B-4119-B8DA-DE9E3DFADA20}" type="slidenum">
              <a:rPr kumimoji="0" lang="en-US" smtClean="0"/>
              <a:pPr/>
              <a:t>‹#›</a:t>
            </a:fld>
            <a:endParaRPr kumimoji="0" lang="en-US"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0D7527-92B3-4848-8A10-7F94309CCD2F}" type="datetimeFigureOut">
              <a:rPr lang="en-US" smtClean="0"/>
              <a:pPr/>
              <a:t>11/10/14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4C860-A900-1949-8DDB-E6B14ABCBCA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0D7527-92B3-4848-8A10-7F94309CCD2F}" type="datetimeFigureOut">
              <a:rPr lang="en-US" smtClean="0"/>
              <a:pPr/>
              <a:t>11/10/14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4C860-A900-1949-8DDB-E6B14ABCBCA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0D7527-92B3-4848-8A10-7F94309CCD2F}" type="datetimeFigureOut">
              <a:rPr lang="en-US" smtClean="0"/>
              <a:pPr/>
              <a:t>11/10/14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4C860-A900-1949-8DDB-E6B14ABCBCA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0D7527-92B3-4848-8A10-7F94309CCD2F}" type="datetimeFigureOut">
              <a:rPr lang="en-US" smtClean="0"/>
              <a:pPr/>
              <a:t>11/10/14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C4C860-A900-1949-8DDB-E6B14ABCBCA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0D7527-92B3-4848-8A10-7F94309CCD2F}" type="datetimeFigureOut">
              <a:rPr lang="en-US" smtClean="0"/>
              <a:pPr/>
              <a:t>11/10/14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C4C860-A900-1949-8DDB-E6B14ABCBCA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0D7527-92B3-4848-8A10-7F94309CCD2F}" type="datetimeFigureOut">
              <a:rPr lang="en-US" smtClean="0"/>
              <a:pPr/>
              <a:t>11/10/14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C4C860-A900-1949-8DDB-E6B14ABCBCA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0D7527-92B3-4848-8A10-7F94309CCD2F}" type="datetimeFigureOut">
              <a:rPr lang="en-US" smtClean="0"/>
              <a:pPr/>
              <a:t>11/10/14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C4C860-A900-1949-8DDB-E6B14ABCBCA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0D7527-92B3-4848-8A10-7F94309CCD2F}" type="datetimeFigureOut">
              <a:rPr lang="en-US" smtClean="0"/>
              <a:pPr/>
              <a:t>11/10/14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C4C860-A900-1949-8DDB-E6B14ABCBCA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0D7527-92B3-4848-8A10-7F94309CCD2F}" type="datetimeFigureOut">
              <a:rPr lang="en-US" smtClean="0"/>
              <a:pPr/>
              <a:t>11/10/14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BBC35B-A44B-4119-B8DA-DE9E3DFADA20}"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0D7527-92B3-4848-8A10-7F94309CCD2F}" type="datetimeFigureOut">
              <a:rPr lang="en-US" smtClean="0"/>
              <a:pPr/>
              <a:t>11/10/14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C4C860-A900-1949-8DDB-E6B14ABCBCA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0D7527-92B3-4848-8A10-7F94309CCD2F}" type="datetimeFigureOut">
              <a:rPr lang="en-US" smtClean="0"/>
              <a:pPr/>
              <a:t>11/10/14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C4C860-A900-1949-8DDB-E6B14ABCBCA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collegeboard.org/delivering-opportunity/sat/redesign"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Getting Into College </a:t>
            </a:r>
            <a:endParaRPr lang="en-US" dirty="0"/>
          </a:p>
        </p:txBody>
      </p:sp>
      <p:sp>
        <p:nvSpPr>
          <p:cNvPr id="3" name="Subtitle 2"/>
          <p:cNvSpPr>
            <a:spLocks noGrp="1"/>
          </p:cNvSpPr>
          <p:nvPr>
            <p:ph type="subTitle" idx="1"/>
          </p:nvPr>
        </p:nvSpPr>
        <p:spPr/>
        <p:txBody>
          <a:bodyPr/>
          <a:lstStyle/>
          <a:p>
            <a:r>
              <a:rPr lang="en-US" dirty="0" smtClean="0"/>
              <a:t>A Basic Timeline</a:t>
            </a:r>
          </a:p>
          <a:p>
            <a:endParaRPr lang="en-US" dirty="0"/>
          </a:p>
        </p:txBody>
      </p:sp>
      <p:pic>
        <p:nvPicPr>
          <p:cNvPr id="5" name="Picture 4"/>
          <p:cNvPicPr>
            <a:picLocks noChangeAspect="1"/>
          </p:cNvPicPr>
          <p:nvPr/>
        </p:nvPicPr>
        <p:blipFill>
          <a:blip r:embed="rId3"/>
          <a:stretch>
            <a:fillRect/>
          </a:stretch>
        </p:blipFill>
        <p:spPr>
          <a:xfrm>
            <a:off x="-73025" y="0"/>
            <a:ext cx="2889250" cy="262313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Optional Schools</a:t>
            </a:r>
            <a:endParaRPr lang="en-US" dirty="0"/>
          </a:p>
        </p:txBody>
      </p:sp>
      <p:sp>
        <p:nvSpPr>
          <p:cNvPr id="3" name="Content Placeholder 2"/>
          <p:cNvSpPr>
            <a:spLocks noGrp="1"/>
          </p:cNvSpPr>
          <p:nvPr>
            <p:ph idx="1"/>
          </p:nvPr>
        </p:nvSpPr>
        <p:spPr/>
        <p:txBody>
          <a:bodyPr>
            <a:normAutofit fontScale="77500" lnSpcReduction="20000"/>
          </a:bodyPr>
          <a:lstStyle/>
          <a:p>
            <a:endParaRPr lang="en-US" dirty="0" smtClean="0"/>
          </a:p>
          <a:p>
            <a:r>
              <a:rPr lang="en-US" dirty="0" smtClean="0"/>
              <a:t>Many colleges do not use test scores for many reasons such as limiting of applicant pools, giving unfair advantage to students who can afford test prep courses, and the tests don’t measure the type of skills they require </a:t>
            </a:r>
            <a:r>
              <a:rPr lang="en-US" dirty="0" err="1" smtClean="0"/>
              <a:t>ie</a:t>
            </a:r>
            <a:r>
              <a:rPr lang="en-US" dirty="0" smtClean="0"/>
              <a:t>….technical and musical </a:t>
            </a:r>
          </a:p>
          <a:p>
            <a:endParaRPr lang="en-US" dirty="0" smtClean="0"/>
          </a:p>
          <a:p>
            <a:r>
              <a:rPr lang="en-US" dirty="0" smtClean="0"/>
              <a:t>There are approximately 850 test optional schools including Johnson and Wales, Wake Forest, California State, Drew University and Connecticut College. </a:t>
            </a:r>
          </a:p>
          <a:p>
            <a:pPr>
              <a:buNone/>
            </a:pPr>
            <a:r>
              <a:rPr lang="en-US" dirty="0" smtClean="0"/>
              <a:t> </a:t>
            </a:r>
          </a:p>
          <a:p>
            <a:r>
              <a:rPr lang="en-US" dirty="0" smtClean="0"/>
              <a:t>Some are test- optional only for students who meet certain GPA or class rank requirements.</a:t>
            </a:r>
          </a:p>
          <a:p>
            <a:endParaRPr lang="en-US" dirty="0" smtClean="0"/>
          </a:p>
          <a:p>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2 Year and Community Colleges</a:t>
            </a: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a:bodyPr>
          <a:lstStyle/>
          <a:p>
            <a:r>
              <a:rPr lang="en-US" dirty="0" err="1" smtClean="0"/>
              <a:t>Brookdale’s</a:t>
            </a:r>
            <a:r>
              <a:rPr lang="en-US" dirty="0" smtClean="0"/>
              <a:t> </a:t>
            </a:r>
            <a:r>
              <a:rPr lang="en-US" dirty="0" err="1" smtClean="0"/>
              <a:t>Communiversity</a:t>
            </a:r>
            <a:r>
              <a:rPr lang="en-US" dirty="0" smtClean="0"/>
              <a:t> program offers students the ability to obtain a B.A. or M.A. close to home.</a:t>
            </a:r>
          </a:p>
          <a:p>
            <a:r>
              <a:rPr lang="en-US" dirty="0" smtClean="0"/>
              <a:t>Upon receiving your Associate Degree you have a seamless transition into colleges like Rutgers and Georgian Court and you can take classes at either school or at certain </a:t>
            </a:r>
            <a:r>
              <a:rPr lang="en-US" dirty="0" err="1" smtClean="0"/>
              <a:t>Brookdale</a:t>
            </a:r>
            <a:r>
              <a:rPr lang="en-US" dirty="0" smtClean="0"/>
              <a:t> locations.</a:t>
            </a:r>
          </a:p>
          <a:p>
            <a:r>
              <a:rPr lang="en-US" dirty="0" smtClean="0"/>
              <a:t>For more information visit </a:t>
            </a:r>
            <a:r>
              <a:rPr lang="en-US" dirty="0" err="1" smtClean="0"/>
              <a:t>www.brookdalecc.edu</a:t>
            </a:r>
            <a:endParaRPr lang="en-US" dirty="0"/>
          </a:p>
        </p:txBody>
      </p:sp>
    </p:spTree>
    <p:extLst>
      <p:ext uri="{BB962C8B-B14F-4D97-AF65-F5344CB8AC3E}">
        <p14:creationId xmlns:p14="http://schemas.microsoft.com/office/powerpoint/2010/main" val="42589030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none">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5333" b="1" dirty="0" smtClean="0"/>
              <a:t>Making Your List of Colleges</a:t>
            </a:r>
            <a:r>
              <a:rPr lang="en-US" dirty="0" smtClean="0"/>
              <a:t/>
            </a:r>
            <a:br>
              <a:rPr lang="en-US" dirty="0" smtClean="0"/>
            </a:br>
            <a:r>
              <a:rPr lang="en-US" dirty="0" smtClean="0"/>
              <a:t/>
            </a:r>
            <a:br>
              <a:rPr lang="en-US" dirty="0" smtClean="0"/>
            </a:br>
            <a:r>
              <a:rPr lang="en-US" sz="4889" dirty="0" smtClean="0">
                <a:solidFill>
                  <a:schemeClr val="accent6"/>
                </a:solidFill>
              </a:rPr>
              <a:t>Just Right</a:t>
            </a:r>
            <a:r>
              <a:rPr lang="en-US" sz="4889" dirty="0" smtClean="0"/>
              <a:t/>
            </a:r>
            <a:br>
              <a:rPr lang="en-US" sz="4889" dirty="0" smtClean="0"/>
            </a:br>
            <a:r>
              <a:rPr lang="en-US" sz="4889" dirty="0" smtClean="0"/>
              <a:t/>
            </a:r>
            <a:br>
              <a:rPr lang="en-US" sz="4889" dirty="0" smtClean="0"/>
            </a:br>
            <a:r>
              <a:rPr lang="en-US" sz="4889" dirty="0" smtClean="0">
                <a:solidFill>
                  <a:schemeClr val="accent1"/>
                </a:solidFill>
              </a:rPr>
              <a:t>Challenge</a:t>
            </a:r>
            <a:r>
              <a:rPr lang="en-US" sz="4889" dirty="0" smtClean="0"/>
              <a:t/>
            </a:r>
            <a:br>
              <a:rPr lang="en-US" sz="4889" dirty="0" smtClean="0"/>
            </a:br>
            <a:r>
              <a:rPr lang="en-US" sz="4889" dirty="0" smtClean="0"/>
              <a:t/>
            </a:r>
            <a:br>
              <a:rPr lang="en-US" sz="4889" dirty="0" smtClean="0"/>
            </a:br>
            <a:r>
              <a:rPr lang="en-US" sz="4889" dirty="0" smtClean="0">
                <a:solidFill>
                  <a:schemeClr val="accent5"/>
                </a:solidFill>
              </a:rPr>
              <a:t>Safety  </a:t>
            </a:r>
            <a:endParaRPr lang="en-US" sz="4889" dirty="0">
              <a:solidFill>
                <a:schemeClr val="accent5"/>
              </a:solidFill>
            </a:endParaRPr>
          </a:p>
        </p:txBody>
      </p:sp>
      <p:sp>
        <p:nvSpPr>
          <p:cNvPr id="3" name="TextBox 2"/>
          <p:cNvSpPr txBox="1"/>
          <p:nvPr/>
        </p:nvSpPr>
        <p:spPr>
          <a:xfrm>
            <a:off x="747432" y="4889578"/>
            <a:ext cx="1856066" cy="1077218"/>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3200" dirty="0" smtClean="0"/>
              <a:t>6 To 8 is average  </a:t>
            </a:r>
            <a:endParaRPr lang="en-US" sz="3200" dirty="0"/>
          </a:p>
        </p:txBody>
      </p:sp>
      <p:sp>
        <p:nvSpPr>
          <p:cNvPr id="4" name="TextBox 3"/>
          <p:cNvSpPr txBox="1"/>
          <p:nvPr/>
        </p:nvSpPr>
        <p:spPr>
          <a:xfrm>
            <a:off x="6313714" y="4735286"/>
            <a:ext cx="2712357" cy="138499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2800" dirty="0" smtClean="0"/>
              <a:t>Don</a:t>
            </a:r>
            <a:r>
              <a:rPr lang="fr-FR" sz="2800" dirty="0" smtClean="0"/>
              <a:t>’</a:t>
            </a:r>
            <a:r>
              <a:rPr lang="en-US" sz="2800" dirty="0" smtClean="0"/>
              <a:t>t make the mistake of only applying to 1 or 2</a:t>
            </a:r>
            <a:endParaRPr lang="en-US"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Teacher Letters of Recommendation</a:t>
            </a:r>
            <a:endParaRPr lang="en-US" dirty="0"/>
          </a:p>
        </p:txBody>
      </p:sp>
      <p:sp>
        <p:nvSpPr>
          <p:cNvPr id="3" name="Content Placeholder 2"/>
          <p:cNvSpPr>
            <a:spLocks noGrp="1"/>
          </p:cNvSpPr>
          <p:nvPr>
            <p:ph idx="1"/>
          </p:nvPr>
        </p:nvSpPr>
        <p:spPr/>
        <p:txBody>
          <a:bodyPr>
            <a:normAutofit lnSpcReduction="10000"/>
          </a:bodyPr>
          <a:lstStyle/>
          <a:p>
            <a:r>
              <a:rPr lang="en-US" dirty="0" smtClean="0"/>
              <a:t>Many schools ask for at least one letter of recommendation </a:t>
            </a:r>
          </a:p>
          <a:p>
            <a:r>
              <a:rPr lang="en-US" dirty="0" smtClean="0"/>
              <a:t>Ask for </a:t>
            </a:r>
            <a:r>
              <a:rPr lang="en-US" dirty="0" smtClean="0">
                <a:solidFill>
                  <a:srgbClr val="FF0000"/>
                </a:solidFill>
              </a:rPr>
              <a:t>two </a:t>
            </a:r>
            <a:r>
              <a:rPr lang="en-US" dirty="0" smtClean="0"/>
              <a:t>as early as possible….the end of junior year if you can. </a:t>
            </a:r>
            <a:r>
              <a:rPr lang="en-US" dirty="0"/>
              <a:t> </a:t>
            </a:r>
            <a:r>
              <a:rPr lang="en-US" dirty="0" smtClean="0"/>
              <a:t>Some teachers set a limit on how many they will write each year.   Many teachers will ask your student what they enjoyed most about their class and their favorite assignments so be prepared with that information.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3366FF"/>
                </a:solidFill>
              </a:rPr>
              <a:t>What Is Early Action?</a:t>
            </a:r>
            <a:endParaRPr lang="en-US" sz="5400" dirty="0">
              <a:solidFill>
                <a:srgbClr val="3366FF"/>
              </a:solidFill>
            </a:endParaRPr>
          </a:p>
        </p:txBody>
      </p:sp>
      <p:sp>
        <p:nvSpPr>
          <p:cNvPr id="6" name="Content Placeholder 5"/>
          <p:cNvSpPr>
            <a:spLocks noGrp="1"/>
          </p:cNvSpPr>
          <p:nvPr>
            <p:ph idx="4294967295"/>
          </p:nvPr>
        </p:nvSpPr>
        <p:spPr>
          <a:xfrm>
            <a:off x="0" y="1600200"/>
            <a:ext cx="8229600" cy="4525963"/>
          </a:xfrm>
        </p:spPr>
        <p:txBody>
          <a:bodyPr>
            <a:normAutofit fontScale="70000" lnSpcReduction="20000"/>
          </a:bodyPr>
          <a:lstStyle/>
          <a:p>
            <a:r>
              <a:rPr lang="en-US" sz="4800" dirty="0" smtClean="0"/>
              <a:t> Apply to a college by a special </a:t>
            </a:r>
            <a:r>
              <a:rPr lang="en-US" sz="4800" dirty="0" smtClean="0">
                <a:solidFill>
                  <a:schemeClr val="accent1"/>
                </a:solidFill>
              </a:rPr>
              <a:t>Early Action </a:t>
            </a:r>
            <a:r>
              <a:rPr lang="en-US" sz="4800" dirty="0" smtClean="0"/>
              <a:t>deadline</a:t>
            </a:r>
            <a:r>
              <a:rPr lang="en-US" sz="4800" dirty="0" smtClean="0">
                <a:solidFill>
                  <a:schemeClr val="accent1"/>
                </a:solidFill>
              </a:rPr>
              <a:t> </a:t>
            </a:r>
            <a:r>
              <a:rPr lang="en-US" sz="4800" dirty="0" smtClean="0"/>
              <a:t>instead of regular deadline.  You have a better chance of getting into the college this way.  Shows you are very interested in the school.  It is a </a:t>
            </a:r>
            <a:r>
              <a:rPr lang="en-US" sz="4800" b="1" dirty="0" smtClean="0">
                <a:solidFill>
                  <a:srgbClr val="FF0000"/>
                </a:solidFill>
              </a:rPr>
              <a:t>non</a:t>
            </a:r>
            <a:r>
              <a:rPr lang="en-US" sz="4800" b="1" dirty="0">
                <a:solidFill>
                  <a:srgbClr val="FF0000"/>
                </a:solidFill>
              </a:rPr>
              <a:t>-</a:t>
            </a:r>
            <a:r>
              <a:rPr lang="en-US" sz="4800" b="1" dirty="0" smtClean="0">
                <a:solidFill>
                  <a:srgbClr val="FF0000"/>
                </a:solidFill>
              </a:rPr>
              <a:t>binding </a:t>
            </a:r>
            <a:r>
              <a:rPr lang="en-US" sz="4800" dirty="0" smtClean="0"/>
              <a:t>contract and student can apply to other colleges </a:t>
            </a:r>
            <a:r>
              <a:rPr lang="en-US" sz="4800" dirty="0" smtClean="0">
                <a:solidFill>
                  <a:srgbClr val="FF0000"/>
                </a:solidFill>
              </a:rPr>
              <a:t>early</a:t>
            </a:r>
            <a:r>
              <a:rPr lang="en-US" sz="4800" dirty="0" smtClean="0"/>
              <a:t> and </a:t>
            </a:r>
            <a:r>
              <a:rPr lang="en-US" sz="4800" dirty="0" smtClean="0">
                <a:solidFill>
                  <a:srgbClr val="FF0000"/>
                </a:solidFill>
              </a:rPr>
              <a:t>regular </a:t>
            </a:r>
            <a:r>
              <a:rPr lang="en-US" sz="4800" dirty="0" smtClean="0"/>
              <a:t>action and wait until spring deadline to reply.</a:t>
            </a:r>
            <a:br>
              <a:rPr lang="en-US" sz="4800" dirty="0" smtClean="0"/>
            </a:br>
            <a:endParaRPr lang="en-US" sz="4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Early Decision</a:t>
            </a:r>
            <a:endParaRPr lang="en-US" dirty="0">
              <a:solidFill>
                <a:schemeClr val="accent1"/>
              </a:solidFill>
            </a:endParaRPr>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pPr>
              <a:buNone/>
            </a:pPr>
            <a:r>
              <a:rPr lang="en-US" dirty="0" smtClean="0"/>
              <a:t/>
            </a:r>
            <a:br>
              <a:rPr lang="en-US" dirty="0" smtClean="0"/>
            </a:br>
            <a:r>
              <a:rPr lang="en-US" dirty="0" smtClean="0"/>
              <a:t> A </a:t>
            </a:r>
            <a:r>
              <a:rPr lang="en-US" b="1" dirty="0" smtClean="0"/>
              <a:t>binding</a:t>
            </a:r>
            <a:r>
              <a:rPr lang="en-US" dirty="0" smtClean="0"/>
              <a:t> contract.  Student must apply and withdraw all other applications or else forfeit a sizeable enrollment deposit.  Often have to commit before knowing what financial package will look like.. Be sure your student </a:t>
            </a:r>
            <a:r>
              <a:rPr lang="en-US" dirty="0" smtClean="0">
                <a:solidFill>
                  <a:srgbClr val="FF0000"/>
                </a:solidFill>
              </a:rPr>
              <a:t>definitely 100% </a:t>
            </a:r>
            <a:r>
              <a:rPr lang="en-US" dirty="0" smtClean="0"/>
              <a:t>wants to attend this college.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Rolling Admission</a:t>
            </a:r>
            <a:endParaRPr lang="en-US" dirty="0"/>
          </a:p>
        </p:txBody>
      </p:sp>
      <p:sp>
        <p:nvSpPr>
          <p:cNvPr id="3" name="Content Placeholder 2"/>
          <p:cNvSpPr>
            <a:spLocks noGrp="1"/>
          </p:cNvSpPr>
          <p:nvPr>
            <p:ph idx="1"/>
          </p:nvPr>
        </p:nvSpPr>
        <p:spPr/>
        <p:txBody>
          <a:bodyPr>
            <a:normAutofit/>
          </a:bodyPr>
          <a:lstStyle/>
          <a:p>
            <a:r>
              <a:rPr lang="en-US" dirty="0" smtClean="0"/>
              <a:t>Apply throughout the year and receive a response back in a timely manner.  Usually starts in early fall and can continue into the early summer.  Don’t wait too long </a:t>
            </a:r>
            <a:r>
              <a:rPr lang="en-US" dirty="0" err="1" smtClean="0"/>
              <a:t>bc</a:t>
            </a:r>
            <a:r>
              <a:rPr lang="en-US" dirty="0" smtClean="0"/>
              <a:t> there are deadlines for scholarships, housing etc…</a:t>
            </a:r>
          </a:p>
          <a:p>
            <a:endParaRPr lang="en-US" dirty="0" smtClean="0"/>
          </a:p>
          <a:p>
            <a:pPr>
              <a:buNone/>
            </a:pPr>
            <a:r>
              <a:rPr lang="en-US" dirty="0" smtClean="0"/>
              <a:t>Rutgers and Penn State both have rolling admission.</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0941"/>
            <a:ext cx="7772400" cy="1453904"/>
          </a:xfrm>
        </p:spPr>
        <p:style>
          <a:lnRef idx="2">
            <a:schemeClr val="accent4"/>
          </a:lnRef>
          <a:fillRef idx="1">
            <a:schemeClr val="lt1"/>
          </a:fillRef>
          <a:effectRef idx="0">
            <a:schemeClr val="accent4"/>
          </a:effectRef>
          <a:fontRef idx="minor">
            <a:schemeClr val="dk1"/>
          </a:fontRef>
        </p:style>
        <p:txBody>
          <a:bodyPr>
            <a:normAutofit/>
          </a:bodyPr>
          <a:lstStyle/>
          <a:p>
            <a:r>
              <a:rPr lang="en-US" sz="4800" dirty="0" smtClean="0"/>
              <a:t>Senior Packet</a:t>
            </a:r>
            <a:endParaRPr lang="en-US" sz="4800" dirty="0"/>
          </a:p>
        </p:txBody>
      </p:sp>
      <p:sp>
        <p:nvSpPr>
          <p:cNvPr id="3" name="Subtitle 2"/>
          <p:cNvSpPr>
            <a:spLocks noGrp="1"/>
          </p:cNvSpPr>
          <p:nvPr>
            <p:ph type="subTitle" idx="1"/>
          </p:nvPr>
        </p:nvSpPr>
        <p:spPr>
          <a:xfrm>
            <a:off x="1371600" y="1102963"/>
            <a:ext cx="6400800" cy="5528251"/>
          </a:xfrm>
        </p:spPr>
        <p:style>
          <a:lnRef idx="2">
            <a:schemeClr val="accent4">
              <a:shade val="50000"/>
            </a:schemeClr>
          </a:lnRef>
          <a:fillRef idx="1">
            <a:schemeClr val="accent4"/>
          </a:fillRef>
          <a:effectRef idx="0">
            <a:schemeClr val="accent4"/>
          </a:effectRef>
          <a:fontRef idx="minor">
            <a:schemeClr val="lt1"/>
          </a:fontRef>
        </p:style>
        <p:txBody>
          <a:bodyPr>
            <a:noAutofit/>
          </a:bodyPr>
          <a:lstStyle/>
          <a:p>
            <a:r>
              <a:rPr lang="en-US" dirty="0" smtClean="0">
                <a:solidFill>
                  <a:srgbClr val="0000FF"/>
                </a:solidFill>
              </a:rPr>
              <a:t>You will find this on the </a:t>
            </a:r>
            <a:r>
              <a:rPr lang="en-US" i="1" dirty="0" smtClean="0">
                <a:solidFill>
                  <a:srgbClr val="0000FF"/>
                </a:solidFill>
              </a:rPr>
              <a:t>Guidance Department website. </a:t>
            </a:r>
            <a:r>
              <a:rPr lang="en-US" dirty="0" smtClean="0">
                <a:solidFill>
                  <a:srgbClr val="0000FF"/>
                </a:solidFill>
              </a:rPr>
              <a:t> Start this in the summer of your junior year.  Some guidance counselors will not meet with students to process or discuss college applications until it is finished.  Includes a resume, parent brag sheet, letter of recommendation request forms…. Etc.    Do yourself a big favor and have this </a:t>
            </a:r>
            <a:r>
              <a:rPr lang="en-US" b="1" dirty="0" smtClean="0">
                <a:solidFill>
                  <a:srgbClr val="0000FF"/>
                </a:solidFill>
              </a:rPr>
              <a:t>completed by September</a:t>
            </a:r>
            <a:r>
              <a:rPr lang="en-US" dirty="0" smtClean="0">
                <a:solidFill>
                  <a:srgbClr val="0000FF"/>
                </a:solidFill>
              </a:rPr>
              <a:t>.  </a:t>
            </a:r>
          </a:p>
          <a:p>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Work And </a:t>
            </a:r>
            <a:r>
              <a:rPr lang="en-US" dirty="0" smtClean="0"/>
              <a:t>Extra-Curricular </a:t>
            </a:r>
            <a:r>
              <a:rPr lang="en-US" dirty="0" smtClean="0"/>
              <a:t>Activities</a:t>
            </a:r>
            <a:endParaRPr lang="en-US" dirty="0"/>
          </a:p>
        </p:txBody>
      </p:sp>
      <p:sp>
        <p:nvSpPr>
          <p:cNvPr id="3" name="Content Placeholder 2"/>
          <p:cNvSpPr>
            <a:spLocks noGrp="1"/>
          </p:cNvSpPr>
          <p:nvPr>
            <p:ph idx="1"/>
          </p:nvPr>
        </p:nvSpPr>
        <p:spPr/>
        <p:txBody>
          <a:bodyPr/>
          <a:lstStyle/>
          <a:p>
            <a:r>
              <a:rPr lang="en-US" dirty="0" smtClean="0"/>
              <a:t>Keep a log or grid of your child’s athletic, club, volunteer and work experience.  Colleges are interested in how many hours a week, month or year your child engages in these activities.  </a:t>
            </a:r>
          </a:p>
          <a:p>
            <a:r>
              <a:rPr lang="en-US" dirty="0" smtClean="0"/>
              <a:t>Work experience, musical lessons, skiing, all of these things are important and should be listed on the application.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14036"/>
          </a:xfrm>
        </p:spPr>
        <p:txBody>
          <a:bodyPr>
            <a:normAutofit fontScale="90000"/>
          </a:bodyPr>
          <a:lstStyle/>
          <a:p>
            <a:r>
              <a:rPr lang="en-US" dirty="0" smtClean="0"/>
              <a:t>Thank Goodness For the Common Application!</a:t>
            </a:r>
            <a:br>
              <a:rPr lang="en-US" dirty="0" smtClean="0"/>
            </a:br>
            <a:r>
              <a:rPr lang="en-US" dirty="0" smtClean="0"/>
              <a:t/>
            </a:r>
            <a:br>
              <a:rPr lang="en-US" dirty="0" smtClean="0"/>
            </a:br>
            <a:endParaRPr lang="en-US" dirty="0"/>
          </a:p>
        </p:txBody>
      </p:sp>
      <p:sp>
        <p:nvSpPr>
          <p:cNvPr id="3" name="Subtitle 2"/>
          <p:cNvSpPr>
            <a:spLocks noGrp="1"/>
          </p:cNvSpPr>
          <p:nvPr>
            <p:ph type="subTitle" idx="4294967295"/>
          </p:nvPr>
        </p:nvSpPr>
        <p:spPr>
          <a:xfrm>
            <a:off x="0" y="1487488"/>
            <a:ext cx="9144000" cy="4151312"/>
          </a:xfrm>
        </p:spPr>
        <p:txBody>
          <a:bodyPr>
            <a:normAutofit lnSpcReduction="10000"/>
          </a:bodyPr>
          <a:lstStyle/>
          <a:p>
            <a:pPr>
              <a:buNone/>
            </a:pPr>
            <a:endParaRPr lang="en-US" dirty="0" smtClean="0"/>
          </a:p>
          <a:p>
            <a:r>
              <a:rPr lang="en-US" dirty="0" smtClean="0"/>
              <a:t>Over 400 colleges and universities on one application!</a:t>
            </a:r>
          </a:p>
          <a:p>
            <a:r>
              <a:rPr lang="en-US" dirty="0" smtClean="0"/>
              <a:t>Each has their own supplement and can request additional items like essays, letters of recommendation etc.</a:t>
            </a:r>
          </a:p>
          <a:p>
            <a:r>
              <a:rPr lang="en-US" dirty="0" smtClean="0"/>
              <a:t>Get started on this early, it is time consuming!  Comes out late August.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88035"/>
            <a:ext cx="7772400" cy="2812415"/>
          </a:xfrm>
        </p:spPr>
        <p:txBody>
          <a:bodyPr/>
          <a:lstStyle/>
          <a:p>
            <a:r>
              <a:rPr lang="en-US" dirty="0" smtClean="0"/>
              <a:t>Things to Consider when Choosing a College</a:t>
            </a:r>
            <a:endParaRPr lang="en-US" dirty="0"/>
          </a:p>
        </p:txBody>
      </p:sp>
      <p:sp>
        <p:nvSpPr>
          <p:cNvPr id="3" name="Subtitle 2"/>
          <p:cNvSpPr>
            <a:spLocks noGrp="1"/>
          </p:cNvSpPr>
          <p:nvPr>
            <p:ph type="subTitle" idx="1"/>
          </p:nvPr>
        </p:nvSpPr>
        <p:spPr>
          <a:xfrm>
            <a:off x="1371600" y="3345366"/>
            <a:ext cx="6400800" cy="3208820"/>
          </a:xfrm>
          <a:ln>
            <a:solidFill>
              <a:schemeClr val="bg1"/>
            </a:solidFill>
          </a:ln>
        </p:spPr>
        <p:txBody>
          <a:bodyPr>
            <a:normAutofit fontScale="25000" lnSpcReduction="20000"/>
          </a:bodyPr>
          <a:lstStyle/>
          <a:p>
            <a:r>
              <a:rPr lang="en-US" sz="16000" dirty="0" smtClean="0">
                <a:solidFill>
                  <a:schemeClr val="accent1"/>
                </a:solidFill>
              </a:rPr>
              <a:t>GPA</a:t>
            </a:r>
          </a:p>
          <a:p>
            <a:r>
              <a:rPr lang="en-US" sz="16000" dirty="0" smtClean="0">
                <a:solidFill>
                  <a:schemeClr val="accent1"/>
                </a:solidFill>
              </a:rPr>
              <a:t>SAT/ ACT Scores</a:t>
            </a:r>
          </a:p>
          <a:p>
            <a:r>
              <a:rPr lang="en-US" sz="16000" dirty="0" smtClean="0">
                <a:solidFill>
                  <a:schemeClr val="accent1"/>
                </a:solidFill>
              </a:rPr>
              <a:t>Major</a:t>
            </a:r>
          </a:p>
          <a:p>
            <a:r>
              <a:rPr lang="en-US" sz="16000" dirty="0" smtClean="0">
                <a:solidFill>
                  <a:schemeClr val="accent1"/>
                </a:solidFill>
              </a:rPr>
              <a:t>Geographic location</a:t>
            </a:r>
          </a:p>
          <a:p>
            <a:r>
              <a:rPr lang="en-US" sz="16000" dirty="0" smtClean="0">
                <a:solidFill>
                  <a:schemeClr val="accent1"/>
                </a:solidFill>
              </a:rPr>
              <a:t>Size </a:t>
            </a:r>
          </a:p>
          <a:p>
            <a:endParaRPr lang="en-US" dirty="0" smtClean="0">
              <a:solidFill>
                <a:schemeClr val="accent1"/>
              </a:solidFill>
            </a:endParaRPr>
          </a:p>
          <a:p>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Short Essay</a:t>
            </a:r>
            <a:endParaRPr lang="en-US" dirty="0"/>
          </a:p>
        </p:txBody>
      </p:sp>
      <p:sp>
        <p:nvSpPr>
          <p:cNvPr id="3" name="Content Placeholder 2"/>
          <p:cNvSpPr>
            <a:spLocks noGrp="1"/>
          </p:cNvSpPr>
          <p:nvPr>
            <p:ph idx="1"/>
          </p:nvPr>
        </p:nvSpPr>
        <p:spPr/>
        <p:txBody>
          <a:bodyPr/>
          <a:lstStyle/>
          <a:p>
            <a:r>
              <a:rPr lang="en-US" dirty="0" smtClean="0"/>
              <a:t>Usually asking about work or extra-curricular activities.  </a:t>
            </a:r>
          </a:p>
          <a:p>
            <a:r>
              <a:rPr lang="en-US" dirty="0" smtClean="0"/>
              <a:t>No longer required on Common Application unless specifically required by a particular college.</a:t>
            </a:r>
          </a:p>
          <a:p>
            <a:r>
              <a:rPr lang="en-US" dirty="0" smtClean="0"/>
              <a:t>Usually between 150(Harvard) to 250 (USC) words.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Long Essay</a:t>
            </a:r>
            <a:endParaRPr lang="en-US" dirty="0"/>
          </a:p>
        </p:txBody>
      </p:sp>
      <p:sp>
        <p:nvSpPr>
          <p:cNvPr id="3" name="Content Placeholder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r>
              <a:rPr lang="en-US" dirty="0" smtClean="0"/>
              <a:t>5 choices to choose from on Common Application and you can preview them the summer before Senior year on the Guidance Website.</a:t>
            </a:r>
          </a:p>
          <a:p>
            <a:r>
              <a:rPr lang="en-US" dirty="0" smtClean="0"/>
              <a:t>Usually 500 to 650 words.</a:t>
            </a:r>
          </a:p>
          <a:p>
            <a:r>
              <a:rPr lang="en-US" dirty="0" smtClean="0"/>
              <a:t>Certain colleges will ask for an additional essay on the Common Application.</a:t>
            </a:r>
          </a:p>
          <a:p>
            <a:r>
              <a:rPr lang="en-US" dirty="0" smtClean="0"/>
              <a:t>Get started on these as early as possible especially if your child is busy in the Fall.</a:t>
            </a:r>
          </a:p>
          <a:p>
            <a:r>
              <a:rPr lang="en-US" dirty="0" smtClean="0"/>
              <a:t>English teachers will be working on and revising these in class </a:t>
            </a:r>
            <a:r>
              <a:rPr lang="en-US" b="1" dirty="0"/>
              <a:t>F</a:t>
            </a:r>
            <a:r>
              <a:rPr lang="en-US" b="1" dirty="0" smtClean="0"/>
              <a:t>all </a:t>
            </a:r>
            <a:r>
              <a:rPr lang="en-US" dirty="0" smtClean="0"/>
              <a:t>of </a:t>
            </a:r>
            <a:r>
              <a:rPr lang="en-US" b="1" dirty="0" smtClean="0"/>
              <a:t>senior year.</a:t>
            </a:r>
          </a:p>
          <a:p>
            <a:pPr>
              <a:buNone/>
            </a:pPr>
            <a:endParaRPr lang="en-US" b="1"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College Grid</a:t>
            </a:r>
            <a:endParaRPr lang="en-US"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r>
              <a:rPr lang="en-US" dirty="0" smtClean="0"/>
              <a:t>Making a grid of all colleges applied to with columns for Application Deadlines, Common App, Additional Essay, letters of recommendation etc….will help keep you and your child organized.</a:t>
            </a:r>
            <a:endParaRPr lang="en-US" dirty="0"/>
          </a:p>
        </p:txBody>
      </p:sp>
    </p:spTree>
    <p:extLst>
      <p:ext uri="{BB962C8B-B14F-4D97-AF65-F5344CB8AC3E}">
        <p14:creationId xmlns:p14="http://schemas.microsoft.com/office/powerpoint/2010/main" val="4620157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983" y="0"/>
            <a:ext cx="8229600" cy="2423174"/>
          </a:xfrm>
        </p:spPr>
        <p:txBody>
          <a:bodyPr>
            <a:normAutofit fontScale="90000"/>
          </a:bodyPr>
          <a:lstStyle/>
          <a:p>
            <a:r>
              <a:rPr lang="en-US" dirty="0" smtClean="0"/>
              <a:t>Congratulations Your Thick Envelope or Welcome E-mail Has Arrived! </a:t>
            </a:r>
            <a:br>
              <a:rPr lang="en-US" dirty="0" smtClean="0"/>
            </a:br>
            <a:endParaRPr lang="en-US" dirty="0"/>
          </a:p>
        </p:txBody>
      </p:sp>
      <p:sp>
        <p:nvSpPr>
          <p:cNvPr id="3" name="Content Placeholder 2"/>
          <p:cNvSpPr>
            <a:spLocks noGrp="1"/>
          </p:cNvSpPr>
          <p:nvPr>
            <p:ph idx="1"/>
          </p:nvPr>
        </p:nvSpPr>
        <p:spPr>
          <a:xfrm>
            <a:off x="457200" y="2423174"/>
            <a:ext cx="8229600" cy="4729367"/>
          </a:xfrm>
        </p:spPr>
        <p:txBody>
          <a:bodyPr/>
          <a:lstStyle/>
          <a:p>
            <a:r>
              <a:rPr lang="en-US" dirty="0" smtClean="0"/>
              <a:t>Rolling Admissions you find out pretty quickly after you apply.</a:t>
            </a:r>
          </a:p>
          <a:p>
            <a:r>
              <a:rPr lang="en-US" dirty="0" smtClean="0"/>
              <a:t>Early Admission/Decision: Most in December </a:t>
            </a:r>
          </a:p>
          <a:p>
            <a:r>
              <a:rPr lang="en-US" dirty="0" smtClean="0"/>
              <a:t>Regular Decision: March 1</a:t>
            </a:r>
            <a:r>
              <a:rPr lang="en-US" baseline="30000" dirty="0" smtClean="0"/>
              <a:t>st</a:t>
            </a:r>
            <a:r>
              <a:rPr lang="en-US" dirty="0" smtClean="0"/>
              <a:t> is when majority are sent out.</a:t>
            </a:r>
          </a:p>
          <a:p>
            <a:pPr>
              <a:buNone/>
            </a:pPr>
            <a:endParaRPr lang="en-US" dirty="0" smtClean="0"/>
          </a:p>
          <a:p>
            <a:pPr>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6"/>
          </a:fillRef>
          <a:effectRef idx="1">
            <a:schemeClr val="accent6"/>
          </a:effectRef>
          <a:fontRef idx="minor">
            <a:schemeClr val="lt1"/>
          </a:fontRef>
        </p:style>
        <p:txBody>
          <a:bodyPr/>
          <a:lstStyle/>
          <a:p>
            <a:r>
              <a:rPr lang="en-US" dirty="0" smtClean="0"/>
              <a:t>WAIT LIST?</a:t>
            </a:r>
            <a:endParaRPr lang="en-US" dirty="0"/>
          </a:p>
        </p:txBody>
      </p:sp>
      <p:sp>
        <p:nvSpPr>
          <p:cNvPr id="3" name="Content Placeholder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92500"/>
          </a:bodyPr>
          <a:lstStyle/>
          <a:p>
            <a:r>
              <a:rPr lang="en-US" dirty="0" smtClean="0"/>
              <a:t>Many student’s will be placed on a wait list.</a:t>
            </a:r>
          </a:p>
          <a:p>
            <a:r>
              <a:rPr lang="en-US" dirty="0" smtClean="0"/>
              <a:t>Some student’s will eventually be offered a slot if they are on it.  Some offer admission for the following semester or at a satellite campus.</a:t>
            </a:r>
          </a:p>
          <a:p>
            <a:r>
              <a:rPr lang="en-US" dirty="0" smtClean="0"/>
              <a:t>Make sure you have a back up plan! </a:t>
            </a:r>
            <a:r>
              <a:rPr lang="en-US" dirty="0"/>
              <a:t>E</a:t>
            </a:r>
            <a:r>
              <a:rPr lang="en-US" dirty="0" smtClean="0"/>
              <a:t>nroll in a school your child </a:t>
            </a:r>
            <a:r>
              <a:rPr lang="en-US" b="1" dirty="0" smtClean="0"/>
              <a:t>has been accepted to </a:t>
            </a:r>
            <a:r>
              <a:rPr lang="en-US" dirty="0" smtClean="0"/>
              <a:t>and</a:t>
            </a:r>
            <a:r>
              <a:rPr lang="en-US" b="1" dirty="0" smtClean="0"/>
              <a:t> </a:t>
            </a:r>
            <a:r>
              <a:rPr lang="en-US" dirty="0" smtClean="0"/>
              <a:t>sign up for orientations housing etc.  You can get your deposit back for a many of these items should that wait list spot open up for you.</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lstStyle/>
          <a:p>
            <a:r>
              <a:rPr lang="en-US" dirty="0" smtClean="0"/>
              <a:t>Orientations</a:t>
            </a:r>
            <a:endParaRPr lang="en-US" dirty="0"/>
          </a:p>
        </p:txBody>
      </p:sp>
      <p:sp>
        <p:nvSpPr>
          <p:cNvPr id="3" name="Content Placeholder 2"/>
          <p:cNvSpPr>
            <a:spLocks noGrp="1"/>
          </p:cNvSpPr>
          <p:nvPr>
            <p:ph idx="4294967295"/>
          </p:nvPr>
        </p:nvSpPr>
        <p:spPr>
          <a:xfrm>
            <a:off x="0" y="1600200"/>
            <a:ext cx="8229600" cy="4525963"/>
          </a:xfrm>
        </p:spPr>
        <p:style>
          <a:lnRef idx="1">
            <a:schemeClr val="accent4"/>
          </a:lnRef>
          <a:fillRef idx="2">
            <a:schemeClr val="accent4"/>
          </a:fillRef>
          <a:effectRef idx="1">
            <a:schemeClr val="accent4"/>
          </a:effectRef>
          <a:fontRef idx="minor">
            <a:schemeClr val="dk1"/>
          </a:fontRef>
        </p:style>
        <p:txBody>
          <a:bodyPr/>
          <a:lstStyle/>
          <a:p>
            <a:endParaRPr lang="en-US" dirty="0" smtClean="0"/>
          </a:p>
          <a:p>
            <a:r>
              <a:rPr lang="en-US" sz="3600" dirty="0" smtClean="0"/>
              <a:t>Leave your senior spring and summer open for orientation programs that can be up to a  week long.  June through August</a:t>
            </a:r>
          </a:p>
          <a:p>
            <a:pPr>
              <a:buNone/>
            </a:pPr>
            <a:endParaRPr lang="en-US" sz="3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Sit Back And Relax/ Dorm Shopping Is Right Around The Corner!!!!</a:t>
            </a:r>
            <a:endParaRPr lang="en-US" dirty="0"/>
          </a:p>
        </p:txBody>
      </p:sp>
      <p:pic>
        <p:nvPicPr>
          <p:cNvPr id="3" name="Picture 2"/>
          <p:cNvPicPr>
            <a:picLocks noChangeAspect="1"/>
          </p:cNvPicPr>
          <p:nvPr/>
        </p:nvPicPr>
        <p:blipFill>
          <a:blip r:embed="rId2"/>
          <a:stretch>
            <a:fillRect/>
          </a:stretch>
        </p:blipFill>
        <p:spPr>
          <a:xfrm>
            <a:off x="3148806" y="2362200"/>
            <a:ext cx="2844800" cy="2133600"/>
          </a:xfrm>
          <a:prstGeom prst="rect">
            <a:avLst/>
          </a:prstGeom>
        </p:spPr>
      </p:pic>
      <p:sp>
        <p:nvSpPr>
          <p:cNvPr id="4" name="TextBox 3"/>
          <p:cNvSpPr txBox="1"/>
          <p:nvPr/>
        </p:nvSpPr>
        <p:spPr>
          <a:xfrm>
            <a:off x="4904509" y="4979324"/>
            <a:ext cx="3341716" cy="369332"/>
          </a:xfrm>
          <a:prstGeom prst="rect">
            <a:avLst/>
          </a:prstGeom>
          <a:noFill/>
        </p:spPr>
        <p:txBody>
          <a:bodyPr wrap="square" rtlCol="0">
            <a:spAutoFit/>
          </a:bodyPr>
          <a:lstStyle/>
          <a:p>
            <a:r>
              <a:rPr lang="en-US" dirty="0" smtClean="0"/>
              <a:t>Michele Shields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GOOD RESOURCES</a:t>
            </a:r>
            <a:endParaRPr lang="en-US" dirty="0"/>
          </a:p>
        </p:txBody>
      </p:sp>
      <p:sp>
        <p:nvSpPr>
          <p:cNvPr id="3" name="Content Placeholder 2"/>
          <p:cNvSpPr>
            <a:spLocks noGrp="1"/>
          </p:cNvSpPr>
          <p:nvPr>
            <p:ph idx="1"/>
          </p:nvPr>
        </p:nvSpPr>
        <p:spPr/>
        <p:txBody>
          <a:bodyPr/>
          <a:lstStyle/>
          <a:p>
            <a:endParaRPr lang="en-US" dirty="0" smtClean="0"/>
          </a:p>
          <a:p>
            <a:r>
              <a:rPr lang="en-US" dirty="0" smtClean="0"/>
              <a:t>NAVIANCE</a:t>
            </a:r>
          </a:p>
          <a:p>
            <a:r>
              <a:rPr lang="en-US" dirty="0" smtClean="0"/>
              <a:t>FISKE GUIDE TO COLLEGES/COLLEGE BOARD</a:t>
            </a:r>
          </a:p>
          <a:p>
            <a:r>
              <a:rPr lang="en-US" dirty="0" smtClean="0"/>
              <a:t>THE  K&amp;W GUIDE TO COLLEGES FOR STUDENTS WITH LEARNING DISABILITIES </a:t>
            </a:r>
          </a:p>
          <a:p>
            <a:pPr>
              <a:buNone/>
            </a:pPr>
            <a:endParaRPr lang="en-US" dirty="0"/>
          </a:p>
        </p:txBody>
      </p:sp>
      <p:pic>
        <p:nvPicPr>
          <p:cNvPr id="4" name="Picture 3"/>
          <p:cNvPicPr>
            <a:picLocks noChangeAspect="1"/>
          </p:cNvPicPr>
          <p:nvPr/>
        </p:nvPicPr>
        <p:blipFill>
          <a:blip r:embed="rId3"/>
          <a:stretch>
            <a:fillRect/>
          </a:stretch>
        </p:blipFill>
        <p:spPr>
          <a:xfrm>
            <a:off x="3701256" y="4871323"/>
            <a:ext cx="1739900" cy="16637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smtClean="0"/>
              <a:t>COLLEGE VISITS</a:t>
            </a:r>
            <a:endParaRPr lang="en-US" dirty="0"/>
          </a:p>
        </p:txBody>
      </p:sp>
      <p:sp>
        <p:nvSpPr>
          <p:cNvPr id="7" name="Content Placeholder 6"/>
          <p:cNvSpPr>
            <a:spLocks noGrp="1"/>
          </p:cNvSpPr>
          <p:nvPr>
            <p:ph idx="1"/>
          </p:nvPr>
        </p:nvSpPr>
        <p:spPr>
          <a:solidFill>
            <a:schemeClr val="bg2"/>
          </a:solidFill>
        </p:spPr>
        <p:txBody>
          <a:bodyPr>
            <a:noAutofit/>
          </a:bodyPr>
          <a:lstStyle/>
          <a:p>
            <a:r>
              <a:rPr lang="en-US" sz="2000" dirty="0" smtClean="0"/>
              <a:t>Never too early to start!  Junior Year is most popular time to visit.  Senior year is less desirable as some deadlines for applications are as early as Oct 1.</a:t>
            </a:r>
          </a:p>
          <a:p>
            <a:r>
              <a:rPr lang="en-US" sz="2000" dirty="0" smtClean="0"/>
              <a:t>Try to visit when college is in session and try to stay overnight to get a true feel for the campus and immediate area.</a:t>
            </a:r>
          </a:p>
          <a:p>
            <a:r>
              <a:rPr lang="en-US" sz="2000" dirty="0" smtClean="0"/>
              <a:t>Take the tours </a:t>
            </a:r>
          </a:p>
          <a:p>
            <a:r>
              <a:rPr lang="en-US" sz="2000" dirty="0" smtClean="0"/>
              <a:t>Take advantage of the days </a:t>
            </a:r>
            <a:r>
              <a:rPr lang="en-US" sz="2000" b="1" dirty="0" smtClean="0"/>
              <a:t>we have off from school, but colleges are open.  </a:t>
            </a:r>
            <a:r>
              <a:rPr lang="en-US" sz="2000" dirty="0" smtClean="0"/>
              <a:t> Visit on Columbus Day, Martin Luther King, Election Day, Teacher’s Convention.  Your student will get the “true college experience, without missing a day of school(they won’t like this suggestion).  If you plan to visit during the Spring, make sure your visit </a:t>
            </a:r>
            <a:r>
              <a:rPr lang="en-US" sz="2000" dirty="0" err="1" smtClean="0"/>
              <a:t>doesn</a:t>
            </a:r>
            <a:r>
              <a:rPr lang="fr-FR" sz="2000" dirty="0" smtClean="0"/>
              <a:t>’</a:t>
            </a:r>
            <a:r>
              <a:rPr lang="en-US" sz="2000" dirty="0" smtClean="0"/>
              <a:t>t coincide with the school’s Spring Break. </a:t>
            </a:r>
            <a:r>
              <a:rPr lang="en-US" sz="2000" dirty="0"/>
              <a:t> </a:t>
            </a:r>
            <a:r>
              <a:rPr lang="en-US" sz="2000" dirty="0" smtClean="0"/>
              <a:t>The most popular month for Spring Break is March.(</a:t>
            </a:r>
            <a:r>
              <a:rPr lang="en-US" sz="2000" dirty="0" err="1" smtClean="0"/>
              <a:t>aaahhh</a:t>
            </a:r>
            <a:r>
              <a:rPr lang="en-US" sz="2000" dirty="0" smtClean="0"/>
              <a:t> those were the days)</a:t>
            </a:r>
          </a:p>
          <a:p>
            <a:r>
              <a:rPr lang="en-US" sz="2000" dirty="0" smtClean="0"/>
              <a:t>Believe it or not your child will know pretty quickly if a college feels right or wrong.</a:t>
            </a:r>
          </a:p>
          <a:p>
            <a:endParaRPr lang="en-US" sz="2000"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SAT VS ACT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ACT is an achievement test </a:t>
            </a:r>
            <a:r>
              <a:rPr lang="en-US" dirty="0" smtClean="0">
                <a:ln>
                  <a:solidFill>
                    <a:schemeClr val="accent2">
                      <a:lumMod val="20000"/>
                      <a:lumOff val="80000"/>
                    </a:schemeClr>
                  </a:solidFill>
                </a:ln>
              </a:rPr>
              <a:t>measuring</a:t>
            </a:r>
            <a:r>
              <a:rPr lang="en-US" dirty="0" smtClean="0"/>
              <a:t> what you learned in school.  It has 5 components: English, Math, Reading, Science and an optional Writing test.. Total points 36/Average </a:t>
            </a:r>
            <a:r>
              <a:rPr lang="en-US" dirty="0" smtClean="0">
                <a:solidFill>
                  <a:srgbClr val="FF0000"/>
                </a:solidFill>
              </a:rPr>
              <a:t>NJ: 23</a:t>
            </a:r>
          </a:p>
          <a:p>
            <a:r>
              <a:rPr lang="en-US" dirty="0" smtClean="0"/>
              <a:t>The SAT is more of an aptitude test measuring reasoning and verbal abilities.  It has 3 components: Mathematics, Critical Reasoning and Writing.  Total points 2400/Average </a:t>
            </a:r>
            <a:r>
              <a:rPr lang="en-US" dirty="0" smtClean="0">
                <a:solidFill>
                  <a:srgbClr val="FF0000"/>
                </a:solidFill>
              </a:rPr>
              <a:t>NJ: 1521</a:t>
            </a:r>
            <a:endParaRPr lang="en-US" dirty="0">
              <a:solidFill>
                <a:srgbClr val="FF0000"/>
              </a:solidFill>
            </a:endParaRPr>
          </a:p>
          <a:p>
            <a:r>
              <a:rPr lang="en-US" dirty="0" smtClean="0"/>
              <a:t>There is a possibility that your child will do better on one or the other so allow enough time to take both if necessary.</a:t>
            </a:r>
          </a:p>
          <a:p>
            <a:pPr>
              <a:buNone/>
            </a:pPr>
            <a:endParaRPr lang="en-US"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lstStyle/>
          <a:p>
            <a:r>
              <a:rPr lang="en-US" dirty="0" smtClean="0"/>
              <a:t>THE SAT IS CHANGING</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SPRING 2016 </a:t>
            </a:r>
          </a:p>
          <a:p>
            <a:r>
              <a:rPr lang="en-US" dirty="0" smtClean="0"/>
              <a:t>Will feature evidence based reading and writing sections</a:t>
            </a:r>
            <a:r>
              <a:rPr lang="en-US" dirty="0"/>
              <a:t> </a:t>
            </a:r>
            <a:r>
              <a:rPr lang="en-US" dirty="0" smtClean="0"/>
              <a:t>with an optional essay that is scored separately.</a:t>
            </a:r>
          </a:p>
          <a:p>
            <a:r>
              <a:rPr lang="en-US" dirty="0" smtClean="0"/>
              <a:t>New math section will </a:t>
            </a:r>
            <a:r>
              <a:rPr lang="en-US" dirty="0"/>
              <a:t>be predicated on research that shows that there are “a few areas of math that are a prerequisite for a wide range of college courses” and </a:t>
            </a:r>
            <a:r>
              <a:rPr lang="en-US" dirty="0" smtClean="0"/>
              <a:t>careers. </a:t>
            </a:r>
          </a:p>
          <a:p>
            <a:r>
              <a:rPr lang="en-US" dirty="0"/>
              <a:t>S</a:t>
            </a:r>
            <a:r>
              <a:rPr lang="en-US" dirty="0" smtClean="0"/>
              <a:t>cored on the old 1600 point system.</a:t>
            </a:r>
          </a:p>
          <a:p>
            <a:r>
              <a:rPr lang="en-US" dirty="0" smtClean="0"/>
              <a:t>Visit </a:t>
            </a:r>
            <a:r>
              <a:rPr lang="en-US" dirty="0">
                <a:hlinkClick r:id="rId2"/>
              </a:rPr>
              <a:t>https://www.collegeboard.org/delivering-opportunity/sat/</a:t>
            </a:r>
            <a:r>
              <a:rPr lang="en-US" dirty="0" smtClean="0">
                <a:hlinkClick r:id="rId2"/>
              </a:rPr>
              <a:t>redesign</a:t>
            </a:r>
            <a:r>
              <a:rPr lang="en-US" dirty="0" smtClean="0"/>
              <a:t> for more important information on these changes</a:t>
            </a:r>
          </a:p>
          <a:p>
            <a:endParaRPr lang="en-US" dirty="0"/>
          </a:p>
        </p:txBody>
      </p:sp>
    </p:spTree>
    <p:extLst>
      <p:ext uri="{BB962C8B-B14F-4D97-AF65-F5344CB8AC3E}">
        <p14:creationId xmlns:p14="http://schemas.microsoft.com/office/powerpoint/2010/main" val="876688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5018"/>
            <a:ext cx="8229600" cy="1772656"/>
          </a:xfrm>
        </p:spPr>
        <p:txBody>
          <a:bodyPr/>
          <a:lstStyle/>
          <a:p>
            <a:r>
              <a:rPr lang="en-US" dirty="0" smtClean="0"/>
              <a:t>SAT / ACT </a:t>
            </a:r>
            <a:endParaRPr lang="en-US" dirty="0"/>
          </a:p>
        </p:txBody>
      </p:sp>
      <p:sp>
        <p:nvSpPr>
          <p:cNvPr id="3" name="Content Placeholder 2"/>
          <p:cNvSpPr>
            <a:spLocks noGrp="1"/>
          </p:cNvSpPr>
          <p:nvPr>
            <p:ph idx="1"/>
          </p:nvPr>
        </p:nvSpPr>
        <p:spPr>
          <a:xfrm>
            <a:off x="457200" y="778310"/>
            <a:ext cx="8229600" cy="5347854"/>
          </a:xfrm>
        </p:spPr>
        <p:style>
          <a:lnRef idx="1">
            <a:schemeClr val="accent6"/>
          </a:lnRef>
          <a:fillRef idx="2">
            <a:schemeClr val="accent6"/>
          </a:fillRef>
          <a:effectRef idx="1">
            <a:schemeClr val="accent6"/>
          </a:effectRef>
          <a:fontRef idx="minor">
            <a:schemeClr val="dk1"/>
          </a:fontRef>
        </p:style>
        <p:txBody>
          <a:bodyPr>
            <a:noAutofit/>
          </a:bodyPr>
          <a:lstStyle/>
          <a:p>
            <a:endParaRPr lang="en-US" sz="2400" dirty="0" smtClean="0">
              <a:solidFill>
                <a:schemeClr val="accent1"/>
              </a:solidFill>
            </a:endParaRPr>
          </a:p>
          <a:p>
            <a:endParaRPr lang="en-US" sz="2400" dirty="0">
              <a:solidFill>
                <a:schemeClr val="accent1"/>
              </a:solidFill>
            </a:endParaRPr>
          </a:p>
          <a:p>
            <a:r>
              <a:rPr lang="en-US" sz="2800" b="1" dirty="0" smtClean="0">
                <a:solidFill>
                  <a:schemeClr val="accent2"/>
                </a:solidFill>
              </a:rPr>
              <a:t>PREP</a:t>
            </a:r>
            <a:r>
              <a:rPr lang="en-US" sz="2800" dirty="0" smtClean="0">
                <a:solidFill>
                  <a:schemeClr val="accent2"/>
                </a:solidFill>
              </a:rPr>
              <a:t> C</a:t>
            </a:r>
            <a:r>
              <a:rPr lang="en-US" sz="2800" b="1" dirty="0" smtClean="0">
                <a:solidFill>
                  <a:schemeClr val="accent2"/>
                </a:solidFill>
              </a:rPr>
              <a:t>OURSES</a:t>
            </a:r>
            <a:r>
              <a:rPr lang="en-US" sz="2800" dirty="0" smtClean="0">
                <a:solidFill>
                  <a:schemeClr val="accent2"/>
                </a:solidFill>
              </a:rPr>
              <a:t>:  Most do not teach </a:t>
            </a:r>
            <a:r>
              <a:rPr lang="en-US" sz="2800" b="1" dirty="0" smtClean="0">
                <a:solidFill>
                  <a:schemeClr val="tx1"/>
                </a:solidFill>
              </a:rPr>
              <a:t>conten</a:t>
            </a:r>
            <a:r>
              <a:rPr lang="en-US" sz="2800" dirty="0" smtClean="0">
                <a:solidFill>
                  <a:schemeClr val="tx1"/>
                </a:solidFill>
              </a:rPr>
              <a:t>t </a:t>
            </a:r>
            <a:r>
              <a:rPr lang="en-US" sz="2800" dirty="0" smtClean="0">
                <a:solidFill>
                  <a:schemeClr val="accent2"/>
                </a:solidFill>
              </a:rPr>
              <a:t>they teach </a:t>
            </a:r>
            <a:r>
              <a:rPr lang="en-US" sz="2800" b="1" dirty="0" smtClean="0">
                <a:solidFill>
                  <a:schemeClr val="tx1"/>
                </a:solidFill>
              </a:rPr>
              <a:t>strategy </a:t>
            </a:r>
            <a:r>
              <a:rPr lang="en-US" sz="2800" dirty="0" smtClean="0">
                <a:solidFill>
                  <a:schemeClr val="accent2"/>
                </a:solidFill>
              </a:rPr>
              <a:t>and your child can raise their score this way.  With huge changes in the SAT format coming, many specifically aimed at eliminating the unfair advantage prep courses offer to those who CAN afford it, you will want to watch and research this area very closely.</a:t>
            </a:r>
          </a:p>
          <a:p>
            <a:endParaRPr lang="en-US" sz="28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When </a:t>
            </a:r>
            <a:r>
              <a:rPr lang="en-US" dirty="0" smtClean="0"/>
              <a:t>Is A good Time To Take The SAT Or ACT?</a:t>
            </a:r>
            <a:endParaRPr lang="en-US" dirty="0"/>
          </a:p>
        </p:txBody>
      </p:sp>
      <p:sp>
        <p:nvSpPr>
          <p:cNvPr id="3" name="Content Placeholder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77500" lnSpcReduction="20000"/>
          </a:bodyPr>
          <a:lstStyle/>
          <a:p>
            <a:r>
              <a:rPr lang="en-US" b="1" dirty="0"/>
              <a:t>When To Take Exams</a:t>
            </a:r>
            <a:r>
              <a:rPr lang="en-US" dirty="0"/>
              <a:t>?  Most students take them </a:t>
            </a:r>
            <a:r>
              <a:rPr lang="en-US" b="1" dirty="0" smtClean="0"/>
              <a:t>junior </a:t>
            </a:r>
            <a:r>
              <a:rPr lang="en-US" b="1" dirty="0"/>
              <a:t>year</a:t>
            </a:r>
            <a:r>
              <a:rPr lang="en-US" dirty="0"/>
              <a:t> and </a:t>
            </a:r>
            <a:r>
              <a:rPr lang="en-US" dirty="0" smtClean="0"/>
              <a:t>some in the </a:t>
            </a:r>
            <a:r>
              <a:rPr lang="en-US" b="1" dirty="0"/>
              <a:t>F</a:t>
            </a:r>
            <a:r>
              <a:rPr lang="en-US" b="1" dirty="0" smtClean="0"/>
              <a:t>all of </a:t>
            </a:r>
            <a:r>
              <a:rPr lang="en-US" b="1" dirty="0" smtClean="0"/>
              <a:t>their senior </a:t>
            </a:r>
            <a:r>
              <a:rPr lang="en-US" b="1" dirty="0"/>
              <a:t>year</a:t>
            </a:r>
            <a:r>
              <a:rPr lang="en-US" dirty="0"/>
              <a:t>.   Be aware of your child’s extracurricular responsibilities and time constraints that may prevent preparing for the exams. Visit the College Board website for SAT dates for the upcoming year Normally January, March, May, June, Oct, Nov, and Dec / ACT Sept, Oct, </a:t>
            </a:r>
            <a:r>
              <a:rPr lang="en-US" dirty="0" smtClean="0"/>
              <a:t>Dec, Feb</a:t>
            </a:r>
            <a:r>
              <a:rPr lang="en-US" dirty="0"/>
              <a:t>, April,  and June.</a:t>
            </a:r>
          </a:p>
          <a:p>
            <a:r>
              <a:rPr lang="en-US" b="1" dirty="0"/>
              <a:t>If you don’t take the exams until Senior year </a:t>
            </a:r>
            <a:r>
              <a:rPr lang="en-US" dirty="0"/>
              <a:t>be aware that there are </a:t>
            </a:r>
            <a:r>
              <a:rPr lang="en-US" sz="4100" b="1" dirty="0" smtClean="0">
                <a:solidFill>
                  <a:schemeClr val="accent6"/>
                </a:solidFill>
              </a:rPr>
              <a:t>NO</a:t>
            </a:r>
            <a:r>
              <a:rPr lang="en-US" sz="4100" b="1" dirty="0" smtClean="0"/>
              <a:t> </a:t>
            </a:r>
            <a:r>
              <a:rPr lang="en-US" sz="4100" b="1" i="1" dirty="0" smtClean="0">
                <a:solidFill>
                  <a:srgbClr val="C00000"/>
                </a:solidFill>
              </a:rPr>
              <a:t>September </a:t>
            </a:r>
            <a:r>
              <a:rPr lang="en-US" sz="4100" b="1" i="1" dirty="0">
                <a:solidFill>
                  <a:srgbClr val="C00000"/>
                </a:solidFill>
              </a:rPr>
              <a:t>SAT dates</a:t>
            </a:r>
            <a:r>
              <a:rPr lang="en-US" dirty="0"/>
              <a:t>.  This could be a problem if you </a:t>
            </a:r>
            <a:r>
              <a:rPr lang="en-US" dirty="0" smtClean="0"/>
              <a:t>need </a:t>
            </a:r>
            <a:r>
              <a:rPr lang="en-US" dirty="0"/>
              <a:t>to </a:t>
            </a:r>
            <a:r>
              <a:rPr lang="en-US" dirty="0" smtClean="0"/>
              <a:t>know your </a:t>
            </a:r>
            <a:r>
              <a:rPr lang="en-US" dirty="0"/>
              <a:t>scores in advance in order to choose appropriate schools.   Some schools have early decision and early action dates of </a:t>
            </a:r>
            <a:r>
              <a:rPr lang="en-US" dirty="0">
                <a:solidFill>
                  <a:schemeClr val="accent6"/>
                </a:solidFill>
              </a:rPr>
              <a:t>Oct 1 </a:t>
            </a:r>
            <a:r>
              <a:rPr lang="en-US" dirty="0"/>
              <a:t>and regular decision as early as </a:t>
            </a:r>
            <a:r>
              <a:rPr lang="en-US" dirty="0">
                <a:solidFill>
                  <a:srgbClr val="C00000"/>
                </a:solidFill>
              </a:rPr>
              <a:t>Nov and Dec.  </a:t>
            </a:r>
          </a:p>
          <a:p>
            <a:endParaRPr lang="en-US" dirty="0"/>
          </a:p>
        </p:txBody>
      </p:sp>
    </p:spTree>
    <p:extLst>
      <p:ext uri="{BB962C8B-B14F-4D97-AF65-F5344CB8AC3E}">
        <p14:creationId xmlns:p14="http://schemas.microsoft.com/office/powerpoint/2010/main" val="3625705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6357"/>
            <a:ext cx="8229600" cy="1843995"/>
          </a:xfrm>
        </p:spPr>
        <p:txBody>
          <a:bodyPr/>
          <a:lstStyle/>
          <a:p>
            <a:r>
              <a:rPr lang="en-US" dirty="0" smtClean="0"/>
              <a:t>More On Testing</a:t>
            </a:r>
            <a:endParaRPr lang="en-US" dirty="0"/>
          </a:p>
        </p:txBody>
      </p:sp>
      <p:sp>
        <p:nvSpPr>
          <p:cNvPr id="3" name="Content Placeholder 2"/>
          <p:cNvSpPr>
            <a:spLocks noGrp="1"/>
          </p:cNvSpPr>
          <p:nvPr>
            <p:ph idx="1"/>
          </p:nvPr>
        </p:nvSpPr>
        <p:spPr>
          <a:xfrm>
            <a:off x="457200" y="1006930"/>
            <a:ext cx="8229600" cy="5119234"/>
          </a:xfrm>
        </p:spPr>
        <p:style>
          <a:lnRef idx="1">
            <a:schemeClr val="accent3"/>
          </a:lnRef>
          <a:fillRef idx="2">
            <a:schemeClr val="accent3"/>
          </a:fillRef>
          <a:effectRef idx="1">
            <a:schemeClr val="accent3"/>
          </a:effectRef>
          <a:fontRef idx="minor">
            <a:schemeClr val="dk1"/>
          </a:fontRef>
        </p:style>
        <p:txBody>
          <a:bodyPr>
            <a:normAutofit/>
          </a:bodyPr>
          <a:lstStyle/>
          <a:p>
            <a:pPr marL="0" indent="0">
              <a:buNone/>
            </a:pPr>
            <a:endParaRPr lang="en-US" b="1" dirty="0" smtClean="0"/>
          </a:p>
          <a:p>
            <a:r>
              <a:rPr lang="en-US" b="1" dirty="0" err="1" smtClean="0"/>
              <a:t>Superscoring</a:t>
            </a:r>
            <a:r>
              <a:rPr lang="en-US" dirty="0" smtClean="0"/>
              <a:t>:  Some colleges allow you to accept the highest sub-scores from different test dates.</a:t>
            </a:r>
          </a:p>
          <a:p>
            <a:r>
              <a:rPr lang="en-US" dirty="0" smtClean="0"/>
              <a:t>Most student’s take the same exam two to three times</a:t>
            </a:r>
          </a:p>
          <a:p>
            <a:r>
              <a:rPr lang="en-US" dirty="0" smtClean="0"/>
              <a:t>Remember it is just a score on “A” test. There are so many other ways to define your child.</a:t>
            </a:r>
          </a:p>
          <a:p>
            <a:endParaRPr lang="en-US" dirty="0"/>
          </a:p>
        </p:txBody>
      </p:sp>
    </p:spTree>
  </p:cSld>
  <p:clrMapOvr>
    <a:masterClrMapping/>
  </p:clrMapOvr>
</p:sld>
</file>

<file path=ppt/theme/theme1.xml><?xml version="1.0" encoding="utf-8"?>
<a:theme xmlns:a="http://schemas.openxmlformats.org/drawingml/2006/main" name="Office Them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8253</TotalTime>
  <Words>1917</Words>
  <Application>Microsoft Macintosh PowerPoint</Application>
  <PresentationFormat>On-screen Show (4:3)</PresentationFormat>
  <Paragraphs>113</Paragraphs>
  <Slides>26</Slides>
  <Notes>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Getting Into College </vt:lpstr>
      <vt:lpstr>Things to Consider when Choosing a College</vt:lpstr>
      <vt:lpstr>GOOD RESOURCES</vt:lpstr>
      <vt:lpstr>COLLEGE VISITS</vt:lpstr>
      <vt:lpstr>SAT VS ACT</vt:lpstr>
      <vt:lpstr>THE SAT IS CHANGING</vt:lpstr>
      <vt:lpstr>SAT / ACT </vt:lpstr>
      <vt:lpstr>When Is A good Time To Take The SAT Or ACT?</vt:lpstr>
      <vt:lpstr>More On Testing</vt:lpstr>
      <vt:lpstr>Test Optional Schools</vt:lpstr>
      <vt:lpstr> 2 Year and Community Colleges</vt:lpstr>
      <vt:lpstr>     Making Your List of Colleges  Just Right  Challenge  Safety  </vt:lpstr>
      <vt:lpstr>Teacher Letters of Recommendation</vt:lpstr>
      <vt:lpstr>What Is Early Action?</vt:lpstr>
      <vt:lpstr>Early Decision</vt:lpstr>
      <vt:lpstr>Rolling Admission</vt:lpstr>
      <vt:lpstr>Senior Packet</vt:lpstr>
      <vt:lpstr>Work And Extra-Curricular Activities</vt:lpstr>
      <vt:lpstr>Thank Goodness For the Common Application!  </vt:lpstr>
      <vt:lpstr>The Short Essay</vt:lpstr>
      <vt:lpstr>The Long Essay</vt:lpstr>
      <vt:lpstr>The College Grid</vt:lpstr>
      <vt:lpstr>Congratulations Your Thick Envelope or Welcome E-mail Has Arrived!  </vt:lpstr>
      <vt:lpstr>WAIT LIST?</vt:lpstr>
      <vt:lpstr>Orientations</vt:lpstr>
      <vt:lpstr>Sit Back And Relax/ Dorm Shopping Is Right Around The Corner!!!!</vt:lpstr>
    </vt:vector>
  </TitlesOfParts>
  <Company>hayley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Into College</dc:title>
  <dc:creator>Tyler Shields</dc:creator>
  <cp:lastModifiedBy>michele shields</cp:lastModifiedBy>
  <cp:revision>70</cp:revision>
  <cp:lastPrinted>2014-11-10T18:59:03Z</cp:lastPrinted>
  <dcterms:created xsi:type="dcterms:W3CDTF">2013-12-10T12:40:57Z</dcterms:created>
  <dcterms:modified xsi:type="dcterms:W3CDTF">2014-11-10T21:27:56Z</dcterms:modified>
</cp:coreProperties>
</file>